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sldIdLst>
    <p:sldId id="256" r:id="rId5"/>
    <p:sldId id="25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0CEFC-FD05-4BC5-8BBC-5B23199AD128}" v="2" dt="2020-01-10T08:31:19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32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i Loppi" userId="3376a275-4421-4486-8e38-40075c38aeb2" providerId="ADAL" clId="{0A90CEFC-FD05-4BC5-8BBC-5B23199AD128}"/>
    <pc:docChg chg="custSel modSld">
      <pc:chgData name="Sami Loppi" userId="3376a275-4421-4486-8e38-40075c38aeb2" providerId="ADAL" clId="{0A90CEFC-FD05-4BC5-8BBC-5B23199AD128}" dt="2020-01-10T08:32:53.057" v="34" actId="1038"/>
      <pc:docMkLst>
        <pc:docMk/>
      </pc:docMkLst>
      <pc:sldChg chg="modSp">
        <pc:chgData name="Sami Loppi" userId="3376a275-4421-4486-8e38-40075c38aeb2" providerId="ADAL" clId="{0A90CEFC-FD05-4BC5-8BBC-5B23199AD128}" dt="2020-01-10T08:32:53.057" v="34" actId="1038"/>
        <pc:sldMkLst>
          <pc:docMk/>
          <pc:sldMk cId="3615370055" sldId="256"/>
        </pc:sldMkLst>
        <pc:spChg chg="mod">
          <ac:chgData name="Sami Loppi" userId="3376a275-4421-4486-8e38-40075c38aeb2" providerId="ADAL" clId="{0A90CEFC-FD05-4BC5-8BBC-5B23199AD128}" dt="2020-01-10T08:32:53.057" v="34" actId="1038"/>
          <ac:spMkLst>
            <pc:docMk/>
            <pc:sldMk cId="3615370055" sldId="256"/>
            <ac:spMk id="3" creationId="{A22B27FC-0E15-4416-B301-0DE469F121CD}"/>
          </ac:spMkLst>
        </pc:spChg>
      </pc:sldChg>
    </pc:docChg>
  </pc:docChgLst>
  <pc:docChgLst>
    <pc:chgData name="Sami Loppi" userId="3376a275-4421-4486-8e38-40075c38aeb2" providerId="ADAL" clId="{4E031F8A-71DD-40AE-BB03-86F90A87A4F1}"/>
    <pc:docChg chg="undo custSel modSld">
      <pc:chgData name="Sami Loppi" userId="3376a275-4421-4486-8e38-40075c38aeb2" providerId="ADAL" clId="{4E031F8A-71DD-40AE-BB03-86F90A87A4F1}" dt="2019-12-03T10:50:23.725" v="122" actId="1036"/>
      <pc:docMkLst>
        <pc:docMk/>
      </pc:docMkLst>
      <pc:sldChg chg="addSp modSp">
        <pc:chgData name="Sami Loppi" userId="3376a275-4421-4486-8e38-40075c38aeb2" providerId="ADAL" clId="{4E031F8A-71DD-40AE-BB03-86F90A87A4F1}" dt="2019-12-03T10:41:11.448" v="90" actId="2711"/>
        <pc:sldMkLst>
          <pc:docMk/>
          <pc:sldMk cId="3615370055" sldId="256"/>
        </pc:sldMkLst>
        <pc:spChg chg="mod">
          <ac:chgData name="Sami Loppi" userId="3376a275-4421-4486-8e38-40075c38aeb2" providerId="ADAL" clId="{4E031F8A-71DD-40AE-BB03-86F90A87A4F1}" dt="2019-12-03T08:49:02.427" v="89" actId="20577"/>
          <ac:spMkLst>
            <pc:docMk/>
            <pc:sldMk cId="3615370055" sldId="256"/>
            <ac:spMk id="3" creationId="{A22B27FC-0E15-4416-B301-0DE469F121CD}"/>
          </ac:spMkLst>
        </pc:spChg>
        <pc:graphicFrameChg chg="mod modGraphic">
          <ac:chgData name="Sami Loppi" userId="3376a275-4421-4486-8e38-40075c38aeb2" providerId="ADAL" clId="{4E031F8A-71DD-40AE-BB03-86F90A87A4F1}" dt="2019-12-03T10:41:11.448" v="90" actId="2711"/>
          <ac:graphicFrameMkLst>
            <pc:docMk/>
            <pc:sldMk cId="3615370055" sldId="256"/>
            <ac:graphicFrameMk id="8" creationId="{B588C85E-968C-448A-A078-5EE98A0DEC56}"/>
          </ac:graphicFrameMkLst>
        </pc:graphicFrameChg>
        <pc:cxnChg chg="add mod">
          <ac:chgData name="Sami Loppi" userId="3376a275-4421-4486-8e38-40075c38aeb2" providerId="ADAL" clId="{4E031F8A-71DD-40AE-BB03-86F90A87A4F1}" dt="2019-12-03T08:26:54.282" v="24" actId="208"/>
          <ac:cxnSpMkLst>
            <pc:docMk/>
            <pc:sldMk cId="3615370055" sldId="256"/>
            <ac:cxnSpMk id="10" creationId="{8A72AA96-F491-4854-BC9F-D2424B1DFE2D}"/>
          </ac:cxnSpMkLst>
        </pc:cxnChg>
      </pc:sldChg>
      <pc:sldChg chg="addSp modSp">
        <pc:chgData name="Sami Loppi" userId="3376a275-4421-4486-8e38-40075c38aeb2" providerId="ADAL" clId="{4E031F8A-71DD-40AE-BB03-86F90A87A4F1}" dt="2019-12-03T10:50:23.725" v="122" actId="1036"/>
        <pc:sldMkLst>
          <pc:docMk/>
          <pc:sldMk cId="1002342864" sldId="257"/>
        </pc:sldMkLst>
        <pc:spChg chg="mod">
          <ac:chgData name="Sami Loppi" userId="3376a275-4421-4486-8e38-40075c38aeb2" providerId="ADAL" clId="{4E031F8A-71DD-40AE-BB03-86F90A87A4F1}" dt="2019-12-03T08:17:44.365" v="1" actId="122"/>
          <ac:spMkLst>
            <pc:docMk/>
            <pc:sldMk cId="1002342864" sldId="257"/>
            <ac:spMk id="5" creationId="{A962E4B7-8C73-4888-A5EF-1DAED8CB4542}"/>
          </ac:spMkLst>
        </pc:spChg>
        <pc:spChg chg="mod">
          <ac:chgData name="Sami Loppi" userId="3376a275-4421-4486-8e38-40075c38aeb2" providerId="ADAL" clId="{4E031F8A-71DD-40AE-BB03-86F90A87A4F1}" dt="2019-12-03T08:17:44.365" v="1" actId="122"/>
          <ac:spMkLst>
            <pc:docMk/>
            <pc:sldMk cId="1002342864" sldId="257"/>
            <ac:spMk id="6" creationId="{D20D21D8-11E0-4B4C-A2B4-2B2CD7374065}"/>
          </ac:spMkLst>
        </pc:spChg>
        <pc:spChg chg="mod">
          <ac:chgData name="Sami Loppi" userId="3376a275-4421-4486-8e38-40075c38aeb2" providerId="ADAL" clId="{4E031F8A-71DD-40AE-BB03-86F90A87A4F1}" dt="2019-12-03T10:50:13.845" v="118" actId="1036"/>
          <ac:spMkLst>
            <pc:docMk/>
            <pc:sldMk cId="1002342864" sldId="257"/>
            <ac:spMk id="8" creationId="{803E4DE4-A5DE-4DC9-8C73-929B3EDDA4F8}"/>
          </ac:spMkLst>
        </pc:spChg>
        <pc:spChg chg="add mod">
          <ac:chgData name="Sami Loppi" userId="3376a275-4421-4486-8e38-40075c38aeb2" providerId="ADAL" clId="{4E031F8A-71DD-40AE-BB03-86F90A87A4F1}" dt="2019-12-03T10:50:23.725" v="122" actId="1036"/>
          <ac:spMkLst>
            <pc:docMk/>
            <pc:sldMk cId="1002342864" sldId="257"/>
            <ac:spMk id="15" creationId="{657F4E24-7C1B-4FE3-A4E1-2CD15F88F25D}"/>
          </ac:spMkLst>
        </pc:spChg>
        <pc:picChg chg="mod">
          <ac:chgData name="Sami Loppi" userId="3376a275-4421-4486-8e38-40075c38aeb2" providerId="ADAL" clId="{4E031F8A-71DD-40AE-BB03-86F90A87A4F1}" dt="2019-12-03T10:50:13.845" v="118" actId="1036"/>
          <ac:picMkLst>
            <pc:docMk/>
            <pc:sldMk cId="1002342864" sldId="257"/>
            <ac:picMk id="10" creationId="{4003EBD0-3D8C-4319-8855-BD03F32822FD}"/>
          </ac:picMkLst>
        </pc:picChg>
        <pc:picChg chg="mod">
          <ac:chgData name="Sami Loppi" userId="3376a275-4421-4486-8e38-40075c38aeb2" providerId="ADAL" clId="{4E031F8A-71DD-40AE-BB03-86F90A87A4F1}" dt="2019-12-03T08:32:21.651" v="36" actId="1036"/>
          <ac:picMkLst>
            <pc:docMk/>
            <pc:sldMk cId="1002342864" sldId="257"/>
            <ac:picMk id="11" creationId="{B9540307-9672-44FA-B1A1-7D9CD588FC7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6858000" cy="926531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17970" y="6186214"/>
            <a:ext cx="5750433" cy="116542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1058612"/>
            <a:ext cx="6858000" cy="7413334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439595" y="1235934"/>
            <a:ext cx="1302141" cy="13208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1503" y="2734055"/>
            <a:ext cx="5606415" cy="3719767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495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789" y="6339840"/>
            <a:ext cx="4438841" cy="1545336"/>
          </a:xfrm>
        </p:spPr>
        <p:txBody>
          <a:bodyPr>
            <a:normAutofit/>
          </a:bodyPr>
          <a:lstStyle>
            <a:lvl1pPr marL="0" indent="0" algn="l">
              <a:buNone/>
              <a:defRPr sz="135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4823" y="1434054"/>
            <a:ext cx="671551" cy="924560"/>
          </a:xfrm>
        </p:spPr>
        <p:txBody>
          <a:bodyPr/>
          <a:lstStyle>
            <a:lvl1pPr>
              <a:defRPr sz="2100" b="1"/>
            </a:lvl1pPr>
          </a:lstStyle>
          <a:p>
            <a:r>
              <a:rPr lang="fi-FI" dirty="0"/>
              <a:t>18</a:t>
            </a:r>
          </a:p>
          <a:p>
            <a:r>
              <a:rPr lang="fi-FI" dirty="0"/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37416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560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03762"/>
            <a:ext cx="6858000" cy="2802237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009" y="1769872"/>
            <a:ext cx="5220653" cy="508508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495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248" y="7251192"/>
            <a:ext cx="5092065" cy="1540933"/>
          </a:xfrm>
        </p:spPr>
        <p:txBody>
          <a:bodyPr anchor="t">
            <a:normAutofit/>
          </a:bodyPr>
          <a:lstStyle>
            <a:lvl1pPr marL="0" indent="0">
              <a:buNone/>
              <a:defRPr sz="1350" b="1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33938" y="9060690"/>
            <a:ext cx="1487424" cy="527403"/>
          </a:xfrm>
        </p:spPr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27773" y="9060690"/>
            <a:ext cx="3559302" cy="527403"/>
          </a:xfrm>
        </p:spPr>
        <p:txBody>
          <a:bodyPr/>
          <a:lstStyle/>
          <a:p>
            <a:endParaRPr lang="fi-FI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475397" y="3510900"/>
            <a:ext cx="685800" cy="13208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088" y="3623543"/>
            <a:ext cx="668418" cy="1040480"/>
          </a:xfrm>
        </p:spPr>
        <p:txBody>
          <a:bodyPr/>
          <a:lstStyle>
            <a:lvl1pPr>
              <a:defRPr sz="2100"/>
            </a:lvl1pPr>
          </a:lstStyle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9876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3169920"/>
            <a:ext cx="2743200" cy="57454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4164" y="3169920"/>
            <a:ext cx="2743200" cy="57454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132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958592"/>
            <a:ext cx="2743200" cy="9245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3962400"/>
            <a:ext cx="2743200" cy="4754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15595" y="2958592"/>
            <a:ext cx="2743200" cy="92456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15595" y="3962400"/>
            <a:ext cx="2743200" cy="47548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248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916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668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70854" y="2"/>
            <a:ext cx="2187146" cy="9905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9173" y="990600"/>
            <a:ext cx="1800225" cy="2509520"/>
          </a:xfrm>
        </p:spPr>
        <p:txBody>
          <a:bodyPr anchor="b">
            <a:norm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990600"/>
            <a:ext cx="3775329" cy="7251192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9173" y="3500120"/>
            <a:ext cx="1800225" cy="4754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13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grpSp>
        <p:nvGrpSpPr>
          <p:cNvPr id="12" name="Group 11"/>
          <p:cNvGrpSpPr/>
          <p:nvPr/>
        </p:nvGrpSpPr>
        <p:grpSpPr>
          <a:xfrm>
            <a:off x="6391998" y="9035373"/>
            <a:ext cx="294894" cy="567944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8675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70854" y="2"/>
            <a:ext cx="2187146" cy="9905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9173" y="990600"/>
            <a:ext cx="1800225" cy="2509520"/>
          </a:xfrm>
        </p:spPr>
        <p:txBody>
          <a:bodyPr anchor="b">
            <a:norm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670854" cy="9906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9173" y="3500120"/>
            <a:ext cx="1800225" cy="47548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13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grpSp>
        <p:nvGrpSpPr>
          <p:cNvPr id="12" name="Group 11"/>
          <p:cNvGrpSpPr/>
          <p:nvPr/>
        </p:nvGrpSpPr>
        <p:grpSpPr>
          <a:xfrm>
            <a:off x="6391998" y="9035373"/>
            <a:ext cx="294894" cy="567944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700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09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770467"/>
            <a:ext cx="1435894" cy="81449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76" y="770467"/>
            <a:ext cx="4221956" cy="81449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36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391998" y="9035373"/>
            <a:ext cx="294894" cy="567944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00024"/>
            <a:ext cx="5829300" cy="2324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064256"/>
            <a:ext cx="5829300" cy="585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94276" y="9060690"/>
            <a:ext cx="1841373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A5F71E6-61A3-4568-B0A0-AE424860E856}" type="datetimeFigureOut">
              <a:rPr lang="fi-FI" smtClean="0"/>
              <a:t>10.1.2020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9060690"/>
            <a:ext cx="355930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2510" y="9060690"/>
            <a:ext cx="36004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 b="1" spc="-53" baseline="0">
                <a:solidFill>
                  <a:srgbClr val="FFFFFF"/>
                </a:solidFill>
                <a:latin typeface="+mj-lt"/>
              </a:defRPr>
            </a:lvl1pPr>
          </a:lstStyle>
          <a:p>
            <a:fld id="{A457B450-5382-4FEB-A0DB-38CA790D2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863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15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2"/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FE5D-D6DF-4904-911B-CB81E8422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4520" y="-573849"/>
            <a:ext cx="2715768" cy="2192337"/>
          </a:xfrm>
        </p:spPr>
        <p:txBody>
          <a:bodyPr/>
          <a:lstStyle/>
          <a:p>
            <a:r>
              <a:rPr lang="fi-FI" dirty="0">
                <a:solidFill>
                  <a:srgbClr val="92D050"/>
                </a:solidFill>
              </a:rPr>
              <a:t>CALIBER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B27FC-0E15-4416-B301-0DE469F12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" y="6484867"/>
            <a:ext cx="6922008" cy="3032267"/>
          </a:xfrm>
        </p:spPr>
        <p:txBody>
          <a:bodyPr>
            <a:normAutofit/>
          </a:bodyPr>
          <a:lstStyle/>
          <a:p>
            <a:r>
              <a:rPr lang="en-US" sz="1200" dirty="0"/>
              <a:t>Caliber 1844® is a very popular herbal liqueur from the Black Forest (</a:t>
            </a:r>
            <a:r>
              <a:rPr lang="en-US" sz="1200" dirty="0" err="1"/>
              <a:t>Schwarzwald</a:t>
            </a:r>
            <a:r>
              <a:rPr lang="en-US" sz="1200" dirty="0"/>
              <a:t>). </a:t>
            </a:r>
            <a:r>
              <a:rPr lang="en-GB" sz="1200" dirty="0"/>
              <a:t>Its´ special character comes from </a:t>
            </a:r>
            <a:r>
              <a:rPr lang="en-GB" sz="1200" u="sng" dirty="0"/>
              <a:t>18</a:t>
            </a:r>
            <a:r>
              <a:rPr lang="en-GB" sz="1200" dirty="0"/>
              <a:t> aromatic berries and </a:t>
            </a:r>
            <a:r>
              <a:rPr lang="en-GB" sz="1200" u="sng" dirty="0"/>
              <a:t>44</a:t>
            </a:r>
            <a:r>
              <a:rPr lang="en-GB" sz="1200" dirty="0"/>
              <a:t> fine herbs from its´ homeland. Cold macerated and aged in oak barrels </a:t>
            </a:r>
            <a:r>
              <a:rPr lang="en-US" sz="1200" dirty="0"/>
              <a:t>for three months, this Black Forest liqueur matures to a very special format – of genuine caliber.</a:t>
            </a:r>
            <a:endParaRPr lang="en-GB" sz="1200" dirty="0"/>
          </a:p>
          <a:p>
            <a:endParaRPr lang="en-GB" sz="200" dirty="0"/>
          </a:p>
          <a:p>
            <a:r>
              <a:rPr lang="en-US" sz="1200" dirty="0"/>
              <a:t>For the 175th anniversary - as the name implies, is the year of foundation on 1844. Caliber was newly composed with a large selection of berries and herbs. These include: Blackcurrants, gooseberries, cranberries, mulberries, raspberries but also selected herbs such as arnica, valerian, basil, wild garlic and savory. Mineralized by the special </a:t>
            </a:r>
            <a:r>
              <a:rPr lang="en-US" sz="1200" dirty="0" err="1"/>
              <a:t>Peterstal</a:t>
            </a:r>
            <a:r>
              <a:rPr lang="en-US" sz="1200" dirty="0"/>
              <a:t> spring water from our own spring, refined and produced with BOAR Gin, the world’s most awarded gin.</a:t>
            </a:r>
            <a:endParaRPr lang="fi-FI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367E4F-9C88-4649-8FFA-BB76140D12E7}"/>
              </a:ext>
            </a:extLst>
          </p:cNvPr>
          <p:cNvSpPr txBox="1"/>
          <p:nvPr/>
        </p:nvSpPr>
        <p:spPr>
          <a:xfrm>
            <a:off x="4507992" y="164592"/>
            <a:ext cx="222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92D050"/>
                </a:solidFill>
              </a:rPr>
              <a:t>18</a:t>
            </a:r>
          </a:p>
          <a:p>
            <a:r>
              <a:rPr lang="fi-FI" b="1" dirty="0">
                <a:solidFill>
                  <a:srgbClr val="92D050"/>
                </a:solidFill>
              </a:rPr>
              <a:t>44</a:t>
            </a:r>
            <a:endParaRPr lang="fi-FI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B6AF4-8F21-4888-B91E-4B4EF0080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" b="98586" l="10000" r="90000">
                        <a14:foregroundMark x1="57273" y1="9505" x2="57273" y2="9505"/>
                        <a14:foregroundMark x1="50727" y1="9505" x2="50727" y2="9505"/>
                        <a14:foregroundMark x1="49091" y1="8091" x2="49091" y2="8091"/>
                        <a14:foregroundMark x1="47091" y1="6520" x2="47091" y2="6520"/>
                        <a14:foregroundMark x1="50000" y1="5106" x2="50000" y2="5106"/>
                        <a14:foregroundMark x1="52545" y1="4949" x2="52545" y2="4949"/>
                        <a14:foregroundMark x1="58909" y1="7934" x2="58909" y2="7934"/>
                        <a14:foregroundMark x1="18364" y1="86724" x2="18364" y2="86724"/>
                        <a14:foregroundMark x1="36182" y1="90573" x2="36182" y2="90573"/>
                        <a14:foregroundMark x1="54545" y1="94266" x2="54545" y2="94266"/>
                        <a14:foregroundMark x1="46727" y1="98586" x2="46727" y2="985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6361" y="1081703"/>
            <a:ext cx="2365278" cy="5474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9636C7-81A8-4B37-BF13-63D36DD43EB3}"/>
              </a:ext>
            </a:extLst>
          </p:cNvPr>
          <p:cNvSpPr txBox="1"/>
          <p:nvPr/>
        </p:nvSpPr>
        <p:spPr>
          <a:xfrm>
            <a:off x="5794248" y="1503644"/>
            <a:ext cx="624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</a:rPr>
              <a:t>18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44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B588C85E-968C-448A-A078-5EE98A0DEC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250790"/>
              </p:ext>
            </p:extLst>
          </p:nvPr>
        </p:nvGraphicFramePr>
        <p:xfrm>
          <a:off x="100584" y="8631936"/>
          <a:ext cx="6656832" cy="11353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49595">
                  <a:extLst>
                    <a:ext uri="{9D8B030D-6E8A-4147-A177-3AD203B41FA5}">
                      <a16:colId xmlns:a16="http://schemas.microsoft.com/office/drawing/2014/main" val="649323233"/>
                    </a:ext>
                  </a:extLst>
                </a:gridCol>
                <a:gridCol w="1547667">
                  <a:extLst>
                    <a:ext uri="{9D8B030D-6E8A-4147-A177-3AD203B41FA5}">
                      <a16:colId xmlns:a16="http://schemas.microsoft.com/office/drawing/2014/main" val="454612957"/>
                    </a:ext>
                  </a:extLst>
                </a:gridCol>
                <a:gridCol w="1315201">
                  <a:extLst>
                    <a:ext uri="{9D8B030D-6E8A-4147-A177-3AD203B41FA5}">
                      <a16:colId xmlns:a16="http://schemas.microsoft.com/office/drawing/2014/main" val="1376314756"/>
                    </a:ext>
                  </a:extLst>
                </a:gridCol>
                <a:gridCol w="1426464">
                  <a:extLst>
                    <a:ext uri="{9D8B030D-6E8A-4147-A177-3AD203B41FA5}">
                      <a16:colId xmlns:a16="http://schemas.microsoft.com/office/drawing/2014/main" val="1640719790"/>
                    </a:ext>
                  </a:extLst>
                </a:gridCol>
                <a:gridCol w="1517905">
                  <a:extLst>
                    <a:ext uri="{9D8B030D-6E8A-4147-A177-3AD203B41FA5}">
                      <a16:colId xmlns:a16="http://schemas.microsoft.com/office/drawing/2014/main" val="480288817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fi-FI" sz="1050" dirty="0" err="1">
                          <a:latin typeface="+mj-lt"/>
                        </a:rPr>
                        <a:t>Type</a:t>
                      </a:r>
                      <a:endParaRPr lang="en-GB" sz="1050" dirty="0">
                        <a:latin typeface="+mj-lt"/>
                      </a:endParaRP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050" dirty="0" err="1">
                          <a:latin typeface="+mj-lt"/>
                        </a:rPr>
                        <a:t>Producer</a:t>
                      </a:r>
                      <a:endParaRPr lang="en-GB" sz="1050" dirty="0">
                        <a:latin typeface="+mj-lt"/>
                      </a:endParaRP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050" dirty="0">
                          <a:latin typeface="+mj-lt"/>
                        </a:rPr>
                        <a:t>Alcohol</a:t>
                      </a:r>
                      <a:r>
                        <a:rPr lang="fi-FI" sz="1050" baseline="0" dirty="0">
                          <a:latin typeface="+mj-lt"/>
                        </a:rPr>
                        <a:t> content, ABV</a:t>
                      </a:r>
                      <a:endParaRPr lang="en-GB" sz="1050" dirty="0">
                        <a:latin typeface="+mj-lt"/>
                      </a:endParaRP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050" dirty="0" err="1">
                          <a:latin typeface="+mj-lt"/>
                        </a:rPr>
                        <a:t>Packing</a:t>
                      </a:r>
                      <a:endParaRPr lang="en-GB" sz="1050" dirty="0">
                        <a:latin typeface="+mj-lt"/>
                      </a:endParaRP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dirty="0">
                          <a:latin typeface="+mj-lt"/>
                        </a:rPr>
                        <a:t>EAN</a:t>
                      </a:r>
                      <a:endParaRPr lang="en-GB" sz="1050" dirty="0">
                        <a:latin typeface="+mj-lt"/>
                      </a:endParaRPr>
                    </a:p>
                    <a:p>
                      <a:pPr algn="l"/>
                      <a:endParaRPr lang="en-GB" sz="1050" dirty="0">
                        <a:latin typeface="+mj-lt"/>
                      </a:endParaRP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334631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Herbal</a:t>
                      </a:r>
                      <a:br>
                        <a:rPr lang="en-GB" sz="1050" dirty="0"/>
                      </a:br>
                      <a:r>
                        <a:rPr lang="en-GB" sz="1050" dirty="0"/>
                        <a:t>liqueur</a:t>
                      </a: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BOAR distillery </a:t>
                      </a:r>
                      <a:r>
                        <a:rPr lang="en-GB" sz="1050" dirty="0" err="1"/>
                        <a:t>GbR</a:t>
                      </a:r>
                      <a:r>
                        <a:rPr lang="en-GB" sz="1050" dirty="0"/>
                        <a:t>, Germany</a:t>
                      </a: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050" dirty="0"/>
                        <a:t>35%</a:t>
                      </a:r>
                      <a:endParaRPr lang="en-GB" sz="1050" dirty="0"/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050" dirty="0"/>
                        <a:t>500ml, </a:t>
                      </a:r>
                      <a:br>
                        <a:rPr lang="fi-FI" sz="1050" dirty="0"/>
                      </a:br>
                      <a:r>
                        <a:rPr lang="fi-FI" sz="1050" dirty="0"/>
                        <a:t>class bottle, </a:t>
                      </a:r>
                      <a:br>
                        <a:rPr lang="fi-FI" sz="1050" dirty="0"/>
                      </a:br>
                      <a:r>
                        <a:rPr lang="fi-FI" sz="1050" dirty="0"/>
                        <a:t>plastic cap</a:t>
                      </a:r>
                      <a:endParaRPr lang="en-GB" sz="1050" dirty="0"/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0617957694994</a:t>
                      </a:r>
                    </a:p>
                  </a:txBody>
                  <a:tcPr marL="43827" marR="43827" marT="21913" marB="21913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97731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72AA96-F491-4854-BC9F-D2424B1DFE2D}"/>
              </a:ext>
            </a:extLst>
          </p:cNvPr>
          <p:cNvCxnSpPr/>
          <p:nvPr/>
        </p:nvCxnSpPr>
        <p:spPr>
          <a:xfrm>
            <a:off x="0" y="987552"/>
            <a:ext cx="6858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37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AF0287-D2D7-4D57-9D58-C14DF652B8CE}"/>
              </a:ext>
            </a:extLst>
          </p:cNvPr>
          <p:cNvSpPr/>
          <p:nvPr/>
        </p:nvSpPr>
        <p:spPr>
          <a:xfrm>
            <a:off x="-2" y="8337594"/>
            <a:ext cx="6858001" cy="15684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97193B-A1B9-4731-B978-2CDDD8C8E107}"/>
              </a:ext>
            </a:extLst>
          </p:cNvPr>
          <p:cNvSpPr/>
          <p:nvPr/>
        </p:nvSpPr>
        <p:spPr>
          <a:xfrm>
            <a:off x="0" y="0"/>
            <a:ext cx="6858000" cy="89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B3D0A-BF5F-4DE7-BA82-FB06849C4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67" y="4747789"/>
            <a:ext cx="5092065" cy="1540933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3F34EA-52A0-4EFB-8A81-11DF75A01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93" b="8372"/>
          <a:stretch/>
        </p:blipFill>
        <p:spPr>
          <a:xfrm>
            <a:off x="-37720" y="800676"/>
            <a:ext cx="6923151" cy="44826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62E4B7-8C73-4888-A5EF-1DAED8CB4542}"/>
              </a:ext>
            </a:extLst>
          </p:cNvPr>
          <p:cNvSpPr txBox="1">
            <a:spLocks/>
          </p:cNvSpPr>
          <p:nvPr/>
        </p:nvSpPr>
        <p:spPr>
          <a:xfrm>
            <a:off x="1874520" y="-647001"/>
            <a:ext cx="2715768" cy="2192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95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>
                <a:solidFill>
                  <a:srgbClr val="92D050"/>
                </a:solidFill>
              </a:rPr>
              <a:t>CALIBER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D21D8-11E0-4B4C-A2B4-2B2CD7374065}"/>
              </a:ext>
            </a:extLst>
          </p:cNvPr>
          <p:cNvSpPr txBox="1"/>
          <p:nvPr/>
        </p:nvSpPr>
        <p:spPr>
          <a:xfrm>
            <a:off x="4507992" y="91440"/>
            <a:ext cx="222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92D050"/>
                </a:solidFill>
              </a:rPr>
              <a:t>18</a:t>
            </a:r>
          </a:p>
          <a:p>
            <a:r>
              <a:rPr lang="fi-FI" b="1" dirty="0">
                <a:solidFill>
                  <a:srgbClr val="92D050"/>
                </a:solidFill>
              </a:rPr>
              <a:t>44</a:t>
            </a:r>
            <a:endParaRPr lang="fi-FI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91FAF-B49E-4C37-A7AB-3DA5A19E0237}"/>
              </a:ext>
            </a:extLst>
          </p:cNvPr>
          <p:cNvSpPr txBox="1"/>
          <p:nvPr/>
        </p:nvSpPr>
        <p:spPr>
          <a:xfrm>
            <a:off x="1489195" y="8375737"/>
            <a:ext cx="36861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b="1" dirty="0"/>
              <a:t>Orders &amp; Inquiries:</a:t>
            </a:r>
          </a:p>
          <a:p>
            <a:pPr algn="ctr"/>
            <a:r>
              <a:rPr lang="fi-FI" sz="1400" dirty="0" err="1"/>
              <a:t>Ginland</a:t>
            </a:r>
            <a:r>
              <a:rPr lang="fi-FI" sz="1400" dirty="0"/>
              <a:t> – </a:t>
            </a:r>
            <a:r>
              <a:rPr lang="fi-FI" sz="1400" dirty="0" err="1"/>
              <a:t>Primalex</a:t>
            </a:r>
            <a:r>
              <a:rPr lang="fi-FI" sz="1400" dirty="0"/>
              <a:t> Capital OÜ</a:t>
            </a:r>
          </a:p>
          <a:p>
            <a:pPr algn="ctr"/>
            <a:r>
              <a:rPr lang="fi-FI" sz="1400" dirty="0"/>
              <a:t>Web: ginland.eu</a:t>
            </a:r>
            <a:endParaRPr lang="fi-FI" sz="1050" b="1" dirty="0"/>
          </a:p>
          <a:p>
            <a:pPr algn="ctr"/>
            <a:r>
              <a:rPr lang="fi-FI" sz="1400" b="1" dirty="0"/>
              <a:t> </a:t>
            </a:r>
            <a:r>
              <a:rPr lang="fi-FI" sz="1400" dirty="0"/>
              <a:t>info.ginland@gmail.com</a:t>
            </a:r>
          </a:p>
          <a:p>
            <a:pPr algn="ctr"/>
            <a:r>
              <a:rPr lang="fi-FI" sz="1400" dirty="0"/>
              <a:t>Sami Loppi       +358 40 555 3001</a:t>
            </a:r>
            <a:endParaRPr lang="en-GB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3E4DE4-A5DE-4DC9-8C73-929B3EDDA4F8}"/>
              </a:ext>
            </a:extLst>
          </p:cNvPr>
          <p:cNvSpPr/>
          <p:nvPr/>
        </p:nvSpPr>
        <p:spPr>
          <a:xfrm>
            <a:off x="1567841" y="9398984"/>
            <a:ext cx="3528882" cy="336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i-FI" sz="1200" dirty="0">
                <a:latin typeface="Leelawadee" panose="020B0502040204020203" pitchFamily="34" charset="-34"/>
                <a:cs typeface="Leelawadee" panose="020B0502040204020203" pitchFamily="34" charset="-34"/>
              </a:rPr>
              <a:t>www.facebook/Ginland</a:t>
            </a:r>
            <a:endParaRPr lang="fi-FI" sz="28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51CD34-7A18-487B-85A5-3D328359C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78" b="95313" l="4688" r="9550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921" y="9317745"/>
            <a:ext cx="297055" cy="147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03EBD0-3D8C-4319-8855-BD03F3282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8204" y="9523034"/>
            <a:ext cx="164703" cy="164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540307-9672-44FA-B1A1-7D9CD588F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5218255"/>
            <a:ext cx="6903720" cy="31101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57F4E24-7C1B-4FE3-A4E1-2CD15F88F25D}"/>
              </a:ext>
            </a:extLst>
          </p:cNvPr>
          <p:cNvSpPr/>
          <p:nvPr/>
        </p:nvSpPr>
        <p:spPr>
          <a:xfrm>
            <a:off x="941523" y="9722353"/>
            <a:ext cx="4964663" cy="21544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i-FI" sz="800" dirty="0"/>
              <a:t>ginland.eu is registered trademark of Primalex Capital OÜ, Liivalaia 33, Tallinn 10118, Estonia </a:t>
            </a:r>
          </a:p>
        </p:txBody>
      </p:sp>
    </p:spTree>
    <p:extLst>
      <p:ext uri="{BB962C8B-B14F-4D97-AF65-F5344CB8AC3E}">
        <p14:creationId xmlns:p14="http://schemas.microsoft.com/office/powerpoint/2010/main" val="1002342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BDA94FE1ECA74E807F62B4D83157CA" ma:contentTypeVersion="11" ma:contentTypeDescription="Create a new document." ma:contentTypeScope="" ma:versionID="c40f84936686a03faa95e168b6f8dfb7">
  <xsd:schema xmlns:xsd="http://www.w3.org/2001/XMLSchema" xmlns:xs="http://www.w3.org/2001/XMLSchema" xmlns:p="http://schemas.microsoft.com/office/2006/metadata/properties" xmlns:ns3="44011107-7d18-4a40-aa99-d6cf93376c2a" xmlns:ns4="72876f09-824d-4934-997e-f52b6cbabbd1" targetNamespace="http://schemas.microsoft.com/office/2006/metadata/properties" ma:root="true" ma:fieldsID="d9ff192d17ccee924439e7d391b402a3" ns3:_="" ns4:_="">
    <xsd:import namespace="44011107-7d18-4a40-aa99-d6cf93376c2a"/>
    <xsd:import namespace="72876f09-824d-4934-997e-f52b6cbabbd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11107-7d18-4a40-aa99-d6cf93376c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876f09-824d-4934-997e-f52b6cbabb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BCA6E1-701B-45E6-BCA5-C6A17D58A7F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446FE5-6945-4EA5-9F93-901F1500D9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0A051D-9E03-495E-BEE5-A78C1943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011107-7d18-4a40-aa99-d6cf93376c2a"/>
    <ds:schemaRef ds:uri="72876f09-824d-4934-997e-f52b6cbabb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0</TotalTime>
  <Words>224</Words>
  <Application>Microsoft Office PowerPoint</Application>
  <PresentationFormat>A4 Paper (210x297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Bookman Old Style</vt:lpstr>
      <vt:lpstr>Century Gothic</vt:lpstr>
      <vt:lpstr>Leelawadee</vt:lpstr>
      <vt:lpstr>Wingdings</vt:lpstr>
      <vt:lpstr>Wood Type</vt:lpstr>
      <vt:lpstr>CALIBER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CALIBER</dc:title>
  <dc:creator>Sami Loppi</dc:creator>
  <cp:lastModifiedBy>Sami Loppi</cp:lastModifiedBy>
  <cp:revision>6</cp:revision>
  <dcterms:created xsi:type="dcterms:W3CDTF">2019-12-03T06:58:04Z</dcterms:created>
  <dcterms:modified xsi:type="dcterms:W3CDTF">2020-01-10T08:32:54Z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58707db-cea7-4907-92d1-cf323291762b_Enabled">
    <vt:lpwstr>True</vt:lpwstr>
  </property>
  <property fmtid="{D5CDD505-2E9C-101B-9397-08002B2CF9AE}" pid="3" name="MSIP_Label_e58707db-cea7-4907-92d1-cf323291762b_SiteId">
    <vt:lpwstr>e11cbe9c-f680-44b9-9d42-d705f740b888</vt:lpwstr>
  </property>
  <property fmtid="{D5CDD505-2E9C-101B-9397-08002B2CF9AE}" pid="4" name="MSIP_Label_e58707db-cea7-4907-92d1-cf323291762b_Owner">
    <vt:lpwstr>sami.loppi@sandvik.com</vt:lpwstr>
  </property>
  <property fmtid="{D5CDD505-2E9C-101B-9397-08002B2CF9AE}" pid="5" name="MSIP_Label_e58707db-cea7-4907-92d1-cf323291762b_SetDate">
    <vt:lpwstr>2019-12-03T08:15:26.0970737Z</vt:lpwstr>
  </property>
  <property fmtid="{D5CDD505-2E9C-101B-9397-08002B2CF9AE}" pid="6" name="MSIP_Label_e58707db-cea7-4907-92d1-cf323291762b_Name">
    <vt:lpwstr>Restricted (i2)</vt:lpwstr>
  </property>
  <property fmtid="{D5CDD505-2E9C-101B-9397-08002B2CF9AE}" pid="7" name="MSIP_Label_e58707db-cea7-4907-92d1-cf323291762b_Application">
    <vt:lpwstr>Microsoft Azure Information Protection</vt:lpwstr>
  </property>
  <property fmtid="{D5CDD505-2E9C-101B-9397-08002B2CF9AE}" pid="8" name="MSIP_Label_e58707db-cea7-4907-92d1-cf323291762b_Extended_MSFT_Method">
    <vt:lpwstr>Automatic</vt:lpwstr>
  </property>
  <property fmtid="{D5CDD505-2E9C-101B-9397-08002B2CF9AE}" pid="9" name="Sensitivity">
    <vt:lpwstr>Restricted (i2)</vt:lpwstr>
  </property>
  <property fmtid="{D5CDD505-2E9C-101B-9397-08002B2CF9AE}" pid="10" name="ContentTypeId">
    <vt:lpwstr>0x01010020BDA94FE1ECA74E807F62B4D83157CA</vt:lpwstr>
  </property>
</Properties>
</file>